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9300"/>
    <a:srgbClr val="A5DA22"/>
    <a:srgbClr val="002E36"/>
    <a:srgbClr val="E6E6E6"/>
    <a:srgbClr val="48B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692"/>
    <p:restoredTop sz="86409"/>
  </p:normalViewPr>
  <p:slideViewPr>
    <p:cSldViewPr snapToGrid="0" snapToObjects="1">
      <p:cViewPr varScale="1">
        <p:scale>
          <a:sx n="153" d="100"/>
          <a:sy n="153" d="100"/>
        </p:scale>
        <p:origin x="184" y="7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6C49A-4E6D-CC4C-B170-A39566CA0B1A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3CCA4-5F42-7540-8D88-B66A7D31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3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832" y="5166226"/>
            <a:ext cx="6833681" cy="31082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Name @</a:t>
            </a:r>
            <a:r>
              <a:rPr lang="en-US" dirty="0" err="1"/>
              <a:t>YourAlias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491" y="6505863"/>
            <a:ext cx="4114800" cy="275944"/>
          </a:xfrm>
          <a:prstGeom prst="rect">
            <a:avLst/>
          </a:prstGeom>
        </p:spPr>
        <p:txBody>
          <a:bodyPr/>
          <a:lstStyle>
            <a:lvl1pPr algn="ctr">
              <a:defRPr sz="1000" cap="all" baseline="0">
                <a:solidFill>
                  <a:schemeClr val="bg1">
                    <a:lumMod val="65000"/>
                  </a:schemeClr>
                </a:solidFill>
                <a:latin typeface="Amazon Ember" charset="0"/>
              </a:defRPr>
            </a:lvl1pPr>
          </a:lstStyle>
          <a:p>
            <a:pPr algn="l"/>
            <a:r>
              <a:rPr lang="en-US" dirty="0"/>
              <a:t>IEEE WACV 2019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C016E2C-B077-4E4B-93D9-E1976D9271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832" y="2107884"/>
            <a:ext cx="10226603" cy="2475691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A5DA2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CCD5703-3949-344B-B702-ACAE5103B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832" y="5565377"/>
            <a:ext cx="6833681" cy="36671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pPr lvl="0"/>
            <a:r>
              <a:rPr lang="en-US" dirty="0"/>
              <a:t>Your Job Title | Your Team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020CF-E643-404B-A62B-DA68E75C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58" y="1125823"/>
            <a:ext cx="1981011" cy="6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3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32" y="518846"/>
            <a:ext cx="9692928" cy="132556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A5DA22"/>
                </a:solidFill>
                <a:latin typeface="Amazon Ember Medium" panose="020B06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32" y="2192784"/>
            <a:ext cx="9692927" cy="354481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205" y="6436528"/>
            <a:ext cx="594167" cy="305475"/>
          </a:xfrm>
          <a:prstGeom prst="rect">
            <a:avLst/>
          </a:prstGeom>
        </p:spPr>
        <p:txBody>
          <a:bodyPr/>
          <a:lstStyle>
            <a:lvl1pPr algn="r">
              <a:defRPr sz="1800" b="0" i="0">
                <a:solidFill>
                  <a:srgbClr val="A5DA22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</a:lstStyle>
          <a:p>
            <a:fld id="{58F0A4FC-7E7D-8C4B-B95E-32C5E763F5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87D4A-DA7E-FE44-A3EE-F840DF34A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305" y="6436528"/>
            <a:ext cx="1111188" cy="3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 b="0" i="0">
                <a:solidFill>
                  <a:srgbClr val="A5DA22"/>
                </a:solidFill>
                <a:latin typeface="Amazon Ember Medium" panose="020B06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FCF4640-AB9A-A843-9F76-CC6998EE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205" y="6436528"/>
            <a:ext cx="594167" cy="305475"/>
          </a:xfrm>
          <a:prstGeom prst="rect">
            <a:avLst/>
          </a:prstGeom>
        </p:spPr>
        <p:txBody>
          <a:bodyPr/>
          <a:lstStyle>
            <a:lvl1pPr algn="r">
              <a:defRPr sz="1800" b="0" i="0">
                <a:solidFill>
                  <a:srgbClr val="A5DA22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</a:lstStyle>
          <a:p>
            <a:fld id="{58F0A4FC-7E7D-8C4B-B95E-32C5E763F5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B907D4-0C39-9047-9C00-0FAC34D2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91" y="6505863"/>
            <a:ext cx="4114800" cy="275944"/>
          </a:xfrm>
          <a:prstGeom prst="rect">
            <a:avLst/>
          </a:prstGeom>
        </p:spPr>
        <p:txBody>
          <a:bodyPr/>
          <a:lstStyle>
            <a:lvl1pPr algn="ctr">
              <a:defRPr sz="1000" cap="all" baseline="0">
                <a:solidFill>
                  <a:schemeClr val="bg1">
                    <a:lumMod val="65000"/>
                  </a:schemeClr>
                </a:solidFill>
                <a:latin typeface="Amazon Ember" charset="0"/>
              </a:defRPr>
            </a:lvl1pPr>
          </a:lstStyle>
          <a:p>
            <a:pPr algn="l"/>
            <a:r>
              <a:rPr lang="en-US" dirty="0"/>
              <a:t>IEEE WACV 2019</a:t>
            </a:r>
          </a:p>
        </p:txBody>
      </p:sp>
    </p:spTree>
    <p:extLst>
      <p:ext uri="{BB962C8B-B14F-4D97-AF65-F5344CB8AC3E}">
        <p14:creationId xmlns:p14="http://schemas.microsoft.com/office/powerpoint/2010/main" val="160713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732" y="2070871"/>
            <a:ext cx="5181600" cy="374210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4366"/>
            <a:ext cx="5181600" cy="37421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957DC37-C312-1A4C-BDE1-DBC4E3CFB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205" y="6436528"/>
            <a:ext cx="594167" cy="305475"/>
          </a:xfrm>
          <a:prstGeom prst="rect">
            <a:avLst/>
          </a:prstGeom>
        </p:spPr>
        <p:txBody>
          <a:bodyPr/>
          <a:lstStyle>
            <a:lvl1pPr algn="r">
              <a:defRPr sz="1800" b="0" i="0">
                <a:solidFill>
                  <a:srgbClr val="A5DA22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</a:lstStyle>
          <a:p>
            <a:fld id="{58F0A4FC-7E7D-8C4B-B95E-32C5E763F5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D067B1E-8F53-6942-AFEE-BEC9112D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2" y="438947"/>
            <a:ext cx="10661068" cy="132556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A5DA22"/>
                </a:solidFill>
                <a:latin typeface="Amazon Ember Medium" panose="020B06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A33696E-44E8-184D-8E60-36C9D4AD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91" y="6505863"/>
            <a:ext cx="4114800" cy="275944"/>
          </a:xfrm>
          <a:prstGeom prst="rect">
            <a:avLst/>
          </a:prstGeom>
        </p:spPr>
        <p:txBody>
          <a:bodyPr/>
          <a:lstStyle>
            <a:lvl1pPr algn="ctr">
              <a:defRPr sz="1000" cap="all" baseline="0">
                <a:solidFill>
                  <a:schemeClr val="bg1">
                    <a:lumMod val="65000"/>
                  </a:schemeClr>
                </a:solidFill>
                <a:latin typeface="Amazon Ember" charset="0"/>
              </a:defRPr>
            </a:lvl1pPr>
          </a:lstStyle>
          <a:p>
            <a:pPr algn="l"/>
            <a:r>
              <a:rPr lang="en-US" dirty="0"/>
              <a:t>IEEE WACV 2019</a:t>
            </a:r>
          </a:p>
        </p:txBody>
      </p:sp>
    </p:spTree>
    <p:extLst>
      <p:ext uri="{BB962C8B-B14F-4D97-AF65-F5344CB8AC3E}">
        <p14:creationId xmlns:p14="http://schemas.microsoft.com/office/powerpoint/2010/main" val="14149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731" y="2138130"/>
            <a:ext cx="5157787" cy="66310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732" y="2911450"/>
            <a:ext cx="5157787" cy="32782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8129"/>
            <a:ext cx="5183188" cy="66310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1450"/>
            <a:ext cx="5183188" cy="32782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054319C-8203-E147-B59A-79DAD38F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205" y="6436528"/>
            <a:ext cx="594167" cy="305475"/>
          </a:xfrm>
          <a:prstGeom prst="rect">
            <a:avLst/>
          </a:prstGeom>
        </p:spPr>
        <p:txBody>
          <a:bodyPr/>
          <a:lstStyle>
            <a:lvl1pPr algn="r">
              <a:defRPr sz="1800" b="0" i="0">
                <a:solidFill>
                  <a:srgbClr val="A5DA22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</a:lstStyle>
          <a:p>
            <a:fld id="{58F0A4FC-7E7D-8C4B-B95E-32C5E763F5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C3620BE-05C8-CF4A-92F1-B48D7E5B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2" y="475245"/>
            <a:ext cx="9692928" cy="132556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A5DA22"/>
                </a:solidFill>
                <a:latin typeface="Amazon Ember Medium" panose="020B06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9EAF4C-C690-3C4F-9BFC-0AA9CAB0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91" y="6505863"/>
            <a:ext cx="4114800" cy="275944"/>
          </a:xfrm>
          <a:prstGeom prst="rect">
            <a:avLst/>
          </a:prstGeom>
        </p:spPr>
        <p:txBody>
          <a:bodyPr/>
          <a:lstStyle>
            <a:lvl1pPr algn="ctr">
              <a:defRPr sz="1000" cap="all" baseline="0">
                <a:solidFill>
                  <a:schemeClr val="bg1">
                    <a:lumMod val="65000"/>
                  </a:schemeClr>
                </a:solidFill>
                <a:latin typeface="Amazon Ember" charset="0"/>
              </a:defRPr>
            </a:lvl1pPr>
          </a:lstStyle>
          <a:p>
            <a:pPr algn="l"/>
            <a:r>
              <a:rPr lang="en-US" dirty="0"/>
              <a:t>IEEE WACV 2019</a:t>
            </a:r>
          </a:p>
        </p:txBody>
      </p:sp>
    </p:spTree>
    <p:extLst>
      <p:ext uri="{BB962C8B-B14F-4D97-AF65-F5344CB8AC3E}">
        <p14:creationId xmlns:p14="http://schemas.microsoft.com/office/powerpoint/2010/main" val="78120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8C4FBF2-3DBD-844C-BCF6-B38FF599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205" y="6436528"/>
            <a:ext cx="594167" cy="305475"/>
          </a:xfrm>
          <a:prstGeom prst="rect">
            <a:avLst/>
          </a:prstGeom>
        </p:spPr>
        <p:txBody>
          <a:bodyPr/>
          <a:lstStyle>
            <a:lvl1pPr algn="r">
              <a:defRPr sz="1800" b="0" i="0">
                <a:solidFill>
                  <a:srgbClr val="A5DA22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</a:lstStyle>
          <a:p>
            <a:fld id="{58F0A4FC-7E7D-8C4B-B95E-32C5E763F5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20B7-AAAF-AD41-8D09-1BDC6C8A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91" y="6505863"/>
            <a:ext cx="4114800" cy="275944"/>
          </a:xfrm>
          <a:prstGeom prst="rect">
            <a:avLst/>
          </a:prstGeom>
        </p:spPr>
        <p:txBody>
          <a:bodyPr/>
          <a:lstStyle>
            <a:lvl1pPr algn="ctr">
              <a:defRPr sz="1000" cap="all" baseline="0">
                <a:solidFill>
                  <a:schemeClr val="bg1">
                    <a:lumMod val="65000"/>
                  </a:schemeClr>
                </a:solidFill>
                <a:latin typeface="Amazon Ember" charset="0"/>
              </a:defRPr>
            </a:lvl1pPr>
          </a:lstStyle>
          <a:p>
            <a:pPr algn="l"/>
            <a:r>
              <a:rPr lang="en-US" dirty="0"/>
              <a:t>IEEE WACV 2019</a:t>
            </a:r>
          </a:p>
        </p:txBody>
      </p:sp>
    </p:spTree>
    <p:extLst>
      <p:ext uri="{BB962C8B-B14F-4D97-AF65-F5344CB8AC3E}">
        <p14:creationId xmlns:p14="http://schemas.microsoft.com/office/powerpoint/2010/main" val="7513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36" y="783771"/>
            <a:ext cx="10654051" cy="542171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CD98FD8-DD83-E941-AC63-3678CDB8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205" y="6436528"/>
            <a:ext cx="594167" cy="305475"/>
          </a:xfrm>
          <a:prstGeom prst="rect">
            <a:avLst/>
          </a:prstGeom>
        </p:spPr>
        <p:txBody>
          <a:bodyPr/>
          <a:lstStyle>
            <a:lvl1pPr algn="r">
              <a:defRPr sz="1800" b="0" i="0">
                <a:solidFill>
                  <a:srgbClr val="A5DA22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</a:lstStyle>
          <a:p>
            <a:fld id="{58F0A4FC-7E7D-8C4B-B95E-32C5E763F5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6425ED-0BDC-8545-9B99-0566C967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91" y="6505863"/>
            <a:ext cx="4114800" cy="275944"/>
          </a:xfrm>
          <a:prstGeom prst="rect">
            <a:avLst/>
          </a:prstGeom>
        </p:spPr>
        <p:txBody>
          <a:bodyPr/>
          <a:lstStyle>
            <a:lvl1pPr algn="ctr">
              <a:defRPr sz="1000" cap="all" baseline="0">
                <a:solidFill>
                  <a:schemeClr val="bg1">
                    <a:lumMod val="65000"/>
                  </a:schemeClr>
                </a:solidFill>
                <a:latin typeface="Amazon Ember" charset="0"/>
              </a:defRPr>
            </a:lvl1pPr>
          </a:lstStyle>
          <a:p>
            <a:pPr algn="l"/>
            <a:r>
              <a:rPr lang="en-US" dirty="0"/>
              <a:t>IEEE WACV 2019</a:t>
            </a:r>
          </a:p>
        </p:txBody>
      </p:sp>
    </p:spTree>
    <p:extLst>
      <p:ext uri="{BB962C8B-B14F-4D97-AF65-F5344CB8AC3E}">
        <p14:creationId xmlns:p14="http://schemas.microsoft.com/office/powerpoint/2010/main" val="138379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61242" cy="1600200"/>
          </a:xfrm>
        </p:spPr>
        <p:txBody>
          <a:bodyPr anchor="b"/>
          <a:lstStyle>
            <a:lvl1pPr>
              <a:defRPr sz="3200" b="0" i="0">
                <a:solidFill>
                  <a:srgbClr val="A5DA22"/>
                </a:solidFill>
                <a:latin typeface="Amazon Ember Medium" panose="020B06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71460" y="457201"/>
            <a:ext cx="578392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7600"/>
            <a:ext cx="4661242" cy="34813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BA53D0B-4825-5A46-94AD-66C879265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205" y="6436528"/>
            <a:ext cx="594167" cy="305475"/>
          </a:xfrm>
          <a:prstGeom prst="rect">
            <a:avLst/>
          </a:prstGeom>
        </p:spPr>
        <p:txBody>
          <a:bodyPr/>
          <a:lstStyle>
            <a:lvl1pPr algn="r">
              <a:defRPr sz="1800" b="0" i="0">
                <a:solidFill>
                  <a:srgbClr val="A5DA22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</a:lstStyle>
          <a:p>
            <a:fld id="{58F0A4FC-7E7D-8C4B-B95E-32C5E763F5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FAD18D-4056-7C45-890A-5AD828F7B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91" y="6505863"/>
            <a:ext cx="4114800" cy="275944"/>
          </a:xfrm>
          <a:prstGeom prst="rect">
            <a:avLst/>
          </a:prstGeom>
        </p:spPr>
        <p:txBody>
          <a:bodyPr/>
          <a:lstStyle>
            <a:lvl1pPr algn="ctr">
              <a:defRPr sz="1000" cap="all" baseline="0">
                <a:solidFill>
                  <a:schemeClr val="bg1">
                    <a:lumMod val="65000"/>
                  </a:schemeClr>
                </a:solidFill>
                <a:latin typeface="Amazon Ember" charset="0"/>
              </a:defRPr>
            </a:lvl1pPr>
          </a:lstStyle>
          <a:p>
            <a:pPr algn="l"/>
            <a:r>
              <a:rPr lang="en-US" dirty="0"/>
              <a:t>IEEE WACV 2019</a:t>
            </a:r>
          </a:p>
        </p:txBody>
      </p:sp>
    </p:spTree>
    <p:extLst>
      <p:ext uri="{BB962C8B-B14F-4D97-AF65-F5344CB8AC3E}">
        <p14:creationId xmlns:p14="http://schemas.microsoft.com/office/powerpoint/2010/main" val="23078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86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002E36"/>
          </a:solidFill>
          <a:latin typeface="Amazon Embe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rgbClr val="002E36"/>
          </a:solidFill>
          <a:latin typeface="Amazon Embe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2E36"/>
          </a:solidFill>
          <a:latin typeface="Amazon Embe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2E36"/>
          </a:solidFill>
          <a:latin typeface="Amazon Embe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2E36"/>
          </a:solidFill>
          <a:latin typeface="Amazon Embe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2E36"/>
          </a:solidFill>
          <a:latin typeface="Amazon Embe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0DD7138-E82B-2749-B589-C7470737E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32" y="5166226"/>
            <a:ext cx="2654477" cy="310824"/>
          </a:xfrm>
        </p:spPr>
        <p:txBody>
          <a:bodyPr/>
          <a:lstStyle/>
          <a:p>
            <a:r>
              <a:rPr lang="en-US" dirty="0"/>
              <a:t>Istvan </a:t>
            </a:r>
            <a:r>
              <a:rPr lang="en-US" dirty="0" err="1"/>
              <a:t>Fehervari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4BB15-E918-4D4D-8E4B-4BEBFEFB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IEEE WACV 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5CE9F-4999-8C47-A095-B68D4E7F15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Scalable Logo Recognition using Proxies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63276-9619-A741-8273-D00302D475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832" y="5565377"/>
            <a:ext cx="2958420" cy="719045"/>
          </a:xfrm>
        </p:spPr>
        <p:txBody>
          <a:bodyPr>
            <a:normAutofit/>
          </a:bodyPr>
          <a:lstStyle/>
          <a:p>
            <a:r>
              <a:rPr lang="en-US" sz="1400" dirty="0"/>
              <a:t>Machine Learning Scientist</a:t>
            </a:r>
            <a:br>
              <a:rPr lang="en-US" sz="1400" dirty="0"/>
            </a:br>
            <a:r>
              <a:rPr lang="en-US" sz="1400" dirty="0" err="1"/>
              <a:t>istvanfe@amazon.com</a:t>
            </a:r>
            <a:endParaRPr lang="en-US" sz="1400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CDBAC0B0-C5D7-8649-A55B-DF3FDFD2A55F}"/>
              </a:ext>
            </a:extLst>
          </p:cNvPr>
          <p:cNvSpPr txBox="1">
            <a:spLocks/>
          </p:cNvSpPr>
          <p:nvPr/>
        </p:nvSpPr>
        <p:spPr>
          <a:xfrm>
            <a:off x="3481252" y="5175333"/>
            <a:ext cx="3748429" cy="310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rgbClr val="002E36"/>
                </a:solidFill>
                <a:latin typeface="Amazon Ember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rgbClr val="002E36"/>
                </a:solidFill>
                <a:latin typeface="Amazon Ember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rgbClr val="002E36"/>
                </a:solidFill>
                <a:latin typeface="Amazon Ember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rgbClr val="002E36"/>
                </a:solidFill>
                <a:latin typeface="Amazon Ember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Srikar</a:t>
            </a:r>
            <a:r>
              <a:rPr lang="en-US" dirty="0"/>
              <a:t> </a:t>
            </a:r>
            <a:r>
              <a:rPr lang="en-US" dirty="0" err="1"/>
              <a:t>Appalaraju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01E84A-3939-D844-9423-67DE1C8EABFC}"/>
              </a:ext>
            </a:extLst>
          </p:cNvPr>
          <p:cNvSpPr txBox="1">
            <a:spLocks/>
          </p:cNvSpPr>
          <p:nvPr/>
        </p:nvSpPr>
        <p:spPr>
          <a:xfrm>
            <a:off x="3481252" y="5566793"/>
            <a:ext cx="4106091" cy="592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002E36"/>
                </a:solidFill>
                <a:latin typeface="Amazon Embe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rgbClr val="002E36"/>
                </a:solidFill>
                <a:latin typeface="Amazon Embe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2E36"/>
                </a:solidFill>
                <a:latin typeface="Amazon Embe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2E36"/>
                </a:solidFill>
                <a:latin typeface="Amazon Embe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Sr. Machine Learning Scientist</a:t>
            </a:r>
            <a:br>
              <a:rPr lang="en-US" sz="1400" dirty="0"/>
            </a:br>
            <a:r>
              <a:rPr lang="en-US" sz="1400" dirty="0" err="1"/>
              <a:t>srikara@amazon.com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848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A2C78F-26C5-5146-B3A7-B472B2478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72" r="6080"/>
          <a:stretch/>
        </p:blipFill>
        <p:spPr>
          <a:xfrm>
            <a:off x="7839566" y="3482403"/>
            <a:ext cx="4092608" cy="2961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6DCA3D-23CB-C243-A100-92F9BAB9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Few-shot logo identification: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A499D-4B03-5C47-9EE9-833DC11BC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32" y="2192784"/>
            <a:ext cx="9917100" cy="3544812"/>
          </a:xfrm>
        </p:spPr>
        <p:txBody>
          <a:bodyPr/>
          <a:lstStyle/>
          <a:p>
            <a:r>
              <a:rPr lang="en-US" dirty="0"/>
              <a:t>Proxy-triplet loss outperforms related approaches</a:t>
            </a:r>
          </a:p>
          <a:p>
            <a:r>
              <a:rPr lang="en-US" dirty="0"/>
              <a:t>State of the art results on FlickrLogos-32 on unseen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DA9E9-E7E8-0344-AA3E-FA2D0EB6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A4FC-7E7D-8C4B-B95E-32C5E763F58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A62EC3-3D1A-4849-AD47-A7EF0926C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2" y="3270160"/>
            <a:ext cx="3346236" cy="3116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892D34-8DE8-0E44-ADC6-D5DC120451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3" t="2443" r="24771" b="1692"/>
          <a:stretch/>
        </p:blipFill>
        <p:spPr>
          <a:xfrm>
            <a:off x="4344922" y="3482403"/>
            <a:ext cx="3118289" cy="30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3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A32C-51B7-A84D-80D5-ED0445DA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45BEB-F2D9-9146-9B14-0F78A9E2B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Faster R-CNN + SE-Resnet50 with spatial transformer</a:t>
            </a:r>
          </a:p>
          <a:p>
            <a:pPr lvl="1"/>
            <a:r>
              <a:rPr lang="en-US" dirty="0"/>
              <a:t>More proposals, STL helps in orienting text-heavy logos</a:t>
            </a:r>
          </a:p>
          <a:p>
            <a:pPr lvl="1"/>
            <a:r>
              <a:rPr lang="en-US" dirty="0"/>
              <a:t>Used the first 5 images per logo in our index for the </a:t>
            </a:r>
            <a:r>
              <a:rPr lang="en-US" dirty="0" err="1"/>
              <a:t>kNN</a:t>
            </a:r>
            <a:r>
              <a:rPr lang="en-US" dirty="0"/>
              <a:t> search</a:t>
            </a:r>
          </a:p>
          <a:p>
            <a:r>
              <a:rPr lang="en-US" dirty="0"/>
              <a:t>State of the art </a:t>
            </a:r>
            <a:r>
              <a:rPr lang="en-US" dirty="0" err="1"/>
              <a:t>mAP</a:t>
            </a:r>
            <a:r>
              <a:rPr lang="en-US" dirty="0"/>
              <a:t> among open-set detectors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DC590-A139-FA42-8A3D-83C49958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A4FC-7E7D-8C4B-B95E-32C5E763F58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1A68B-8C6C-4943-B600-8A657EC98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213" y="4165066"/>
            <a:ext cx="5331964" cy="17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3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A038-9DDC-9642-AE07-03C72B5D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 detection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5633-6380-7649-BEA8-E1651F5BC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logo?</a:t>
            </a:r>
          </a:p>
          <a:p>
            <a:r>
              <a:rPr lang="en-US" dirty="0"/>
              <a:t>High inter- and intra-class variations</a:t>
            </a:r>
          </a:p>
          <a:p>
            <a:r>
              <a:rPr lang="en-US" dirty="0"/>
              <a:t>Can appear in any context</a:t>
            </a:r>
          </a:p>
          <a:p>
            <a:r>
              <a:rPr lang="en-US" dirty="0"/>
              <a:t>Data collection is problematic</a:t>
            </a:r>
          </a:p>
          <a:p>
            <a:r>
              <a:rPr lang="en-US" dirty="0"/>
              <a:t>Re-training for every new logo is impractical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258B5-5F5B-144A-945F-6F50E1F0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A4FC-7E7D-8C4B-B95E-32C5E763F58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658CF-E302-D547-AB77-927FD057D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626" y="1174248"/>
            <a:ext cx="3562570" cy="48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F15E8A-6230-764C-8E48-321580ED4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13" y="1178728"/>
            <a:ext cx="4043987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3FDAC1-1621-B54F-B776-AF73AEC6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Class-agnostic detector + similarity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73EE8-BFD2-1348-B88F-436D8A01D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Decoupling detection and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97D82-677B-2F4F-8C50-6AEBF64E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A4FC-7E7D-8C4B-B95E-32C5E763F58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EF67E-1234-4845-925A-A24EA1C883E6}"/>
              </a:ext>
            </a:extLst>
          </p:cNvPr>
          <p:cNvSpPr/>
          <p:nvPr/>
        </p:nvSpPr>
        <p:spPr>
          <a:xfrm>
            <a:off x="10357813" y="2550328"/>
            <a:ext cx="609600" cy="609600"/>
          </a:xfrm>
          <a:prstGeom prst="rect">
            <a:avLst/>
          </a:prstGeom>
          <a:noFill/>
          <a:ln w="34925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3204A-4484-E845-A8A2-ADAA27ADAA3A}"/>
              </a:ext>
            </a:extLst>
          </p:cNvPr>
          <p:cNvSpPr txBox="1"/>
          <p:nvPr/>
        </p:nvSpPr>
        <p:spPr>
          <a:xfrm>
            <a:off x="9443413" y="2531962"/>
            <a:ext cx="81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79646"/>
                </a:solidFill>
              </a:rPr>
              <a:t>Adidas</a:t>
            </a:r>
          </a:p>
          <a:p>
            <a:pPr algn="ctr"/>
            <a:r>
              <a:rPr lang="en-US" dirty="0">
                <a:solidFill>
                  <a:srgbClr val="F79646"/>
                </a:solidFill>
              </a:rPr>
              <a:t>(0.98)</a:t>
            </a:r>
          </a:p>
        </p:txBody>
      </p:sp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id="{E9013533-3FBE-8646-9072-D3CD725BA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18"/>
          <a:stretch/>
        </p:blipFill>
        <p:spPr>
          <a:xfrm>
            <a:off x="1135371" y="3159928"/>
            <a:ext cx="6501701" cy="20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7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45BE-477F-224D-90F5-EA221F4A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public datasets are too small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A7141-3E8F-5642-B3F1-6775DE15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A4FC-7E7D-8C4B-B95E-32C5E763F58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8E1A30-7B1A-E745-88B2-B45F6FCB4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25" b="19540"/>
          <a:stretch/>
        </p:blipFill>
        <p:spPr>
          <a:xfrm>
            <a:off x="692732" y="2144683"/>
            <a:ext cx="10316095" cy="22361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E63283-9808-0F4A-B060-641C595EB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31" y="4681080"/>
            <a:ext cx="10316095" cy="1293251"/>
          </a:xfrm>
        </p:spPr>
        <p:txBody>
          <a:bodyPr>
            <a:normAutofit/>
          </a:bodyPr>
          <a:lstStyle/>
          <a:p>
            <a:r>
              <a:rPr lang="en-US" dirty="0"/>
              <a:t>Not enough logo classes or missing bounding-box level annotation to train a good object detector</a:t>
            </a:r>
          </a:p>
        </p:txBody>
      </p:sp>
    </p:spTree>
    <p:extLst>
      <p:ext uri="{BB962C8B-B14F-4D97-AF65-F5344CB8AC3E}">
        <p14:creationId xmlns:p14="http://schemas.microsoft.com/office/powerpoint/2010/main" val="144841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58CB49-64B6-3343-A7C0-466843F8C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4" t="13155" r="4938" b="12802"/>
          <a:stretch/>
        </p:blipFill>
        <p:spPr>
          <a:xfrm>
            <a:off x="8412481" y="4396209"/>
            <a:ext cx="3658684" cy="23429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03D6D-5D80-1445-A713-8CE3FAFD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dataset: PL2K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D2146-02B2-B54A-BCAA-C780493EE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 Catalog images from the top 2K brands</a:t>
            </a:r>
          </a:p>
          <a:p>
            <a:pPr lvl="1"/>
            <a:r>
              <a:rPr lang="en-US" dirty="0"/>
              <a:t>Large body of weakly-labeled images available</a:t>
            </a:r>
          </a:p>
          <a:p>
            <a:pPr lvl="1"/>
            <a:r>
              <a:rPr lang="en-US" dirty="0"/>
              <a:t>Popular brands with lot of logo impressions were prioritized</a:t>
            </a:r>
          </a:p>
          <a:p>
            <a:pPr lvl="1"/>
            <a:r>
              <a:rPr lang="en-US" dirty="0"/>
              <a:t>Logos must be present on products for brands to be considered</a:t>
            </a:r>
          </a:p>
          <a:p>
            <a:r>
              <a:rPr lang="en-US" dirty="0"/>
              <a:t>Sampled 1M images, annotated with Amazon Mechanical Turk</a:t>
            </a:r>
          </a:p>
          <a:p>
            <a:pPr lvl="1"/>
            <a:r>
              <a:rPr lang="en-US" dirty="0"/>
              <a:t>Task was formulated as binary object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88ABC-2377-F248-973B-5F0CE0EC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A4FC-7E7D-8C4B-B95E-32C5E763F58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4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58CB49-64B6-3343-A7C0-466843F8C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4" t="13155" r="4938" b="12802"/>
          <a:stretch/>
        </p:blipFill>
        <p:spPr>
          <a:xfrm>
            <a:off x="8412481" y="4396209"/>
            <a:ext cx="3658684" cy="23429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03D6D-5D80-1445-A713-8CE3FAFD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dataset: PL2K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D2146-02B2-B54A-BCAA-C780493EE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32" y="2192784"/>
            <a:ext cx="9692927" cy="4243744"/>
          </a:xfrm>
        </p:spPr>
        <p:txBody>
          <a:bodyPr/>
          <a:lstStyle/>
          <a:p>
            <a:r>
              <a:rPr lang="en-US" dirty="0"/>
              <a:t>Data for class-agnostic detector:</a:t>
            </a:r>
          </a:p>
          <a:p>
            <a:pPr lvl="1"/>
            <a:r>
              <a:rPr lang="en-US" dirty="0"/>
              <a:t>Annotations were cleaned up with </a:t>
            </a:r>
            <a:r>
              <a:rPr lang="en-US" dirty="0" err="1"/>
              <a:t>dbscan</a:t>
            </a:r>
            <a:r>
              <a:rPr lang="en-US" dirty="0"/>
              <a:t> using </a:t>
            </a:r>
            <a:r>
              <a:rPr lang="en-US" dirty="0" err="1"/>
              <a:t>IoU</a:t>
            </a:r>
            <a:r>
              <a:rPr lang="en-US" dirty="0"/>
              <a:t> &gt; 0.6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for few-shot logo detector:</a:t>
            </a:r>
          </a:p>
          <a:p>
            <a:pPr lvl="1"/>
            <a:r>
              <a:rPr lang="en-US" dirty="0"/>
              <a:t>Top 242 logos extracted with the detector</a:t>
            </a:r>
          </a:p>
          <a:p>
            <a:pPr lvl="1"/>
            <a:r>
              <a:rPr lang="en-US" dirty="0"/>
              <a:t>700 different cropped region for each logo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88ABC-2377-F248-973B-5F0CE0EC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A4FC-7E7D-8C4B-B95E-32C5E763F58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8E546C-FC73-6B4F-B5E7-9FA91609E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732" y="3198388"/>
            <a:ext cx="3173268" cy="10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6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333A-E691-F549-8B6A-FC2E8941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logo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32EE-A467-4642-B256-42989EA7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32" y="2192783"/>
            <a:ext cx="9692927" cy="4145195"/>
          </a:xfrm>
        </p:spPr>
        <p:txBody>
          <a:bodyPr>
            <a:normAutofit/>
          </a:bodyPr>
          <a:lstStyle/>
          <a:p>
            <a:r>
              <a:rPr lang="en-US" dirty="0"/>
              <a:t>Binary object detection: Logo or not logo</a:t>
            </a:r>
          </a:p>
          <a:p>
            <a:endParaRPr lang="en-US" dirty="0"/>
          </a:p>
          <a:p>
            <a:r>
              <a:rPr lang="en-US" dirty="0"/>
              <a:t>Tested the following architectures:</a:t>
            </a:r>
          </a:p>
          <a:p>
            <a:pPr lvl="1"/>
            <a:r>
              <a:rPr lang="en-US" dirty="0"/>
              <a:t>Faster R-CNN</a:t>
            </a:r>
          </a:p>
          <a:p>
            <a:pPr lvl="1"/>
            <a:r>
              <a:rPr lang="en-US" dirty="0"/>
              <a:t>Single Shot </a:t>
            </a:r>
            <a:r>
              <a:rPr lang="en-US" dirty="0" err="1"/>
              <a:t>Multibox</a:t>
            </a:r>
            <a:r>
              <a:rPr lang="en-US" dirty="0"/>
              <a:t> Detector (SSD)</a:t>
            </a:r>
          </a:p>
          <a:p>
            <a:pPr lvl="1"/>
            <a:r>
              <a:rPr lang="en-US" dirty="0"/>
              <a:t>YOLOv3</a:t>
            </a:r>
          </a:p>
          <a:p>
            <a:pPr lvl="1"/>
            <a:endParaRPr lang="en-US" dirty="0"/>
          </a:p>
          <a:p>
            <a:r>
              <a:rPr lang="en-US" dirty="0"/>
              <a:t>Models were evaluated on PL2K and FlickrLogos-32 (without retraining)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FFD2-3334-0E4E-864D-502A6487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A4FC-7E7D-8C4B-B95E-32C5E763F58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3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175EF6-A83A-3746-B7FA-7656B699D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7" t="10175" r="7657"/>
          <a:stretch/>
        </p:blipFill>
        <p:spPr>
          <a:xfrm>
            <a:off x="7782870" y="3288178"/>
            <a:ext cx="4334675" cy="3301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C5333A-E691-F549-8B6A-FC2E8941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logo detector: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32EE-A467-4642-B256-42989EA7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33" y="2192784"/>
            <a:ext cx="9393588" cy="3914850"/>
          </a:xfrm>
        </p:spPr>
        <p:txBody>
          <a:bodyPr>
            <a:normAutofit/>
          </a:bodyPr>
          <a:lstStyle/>
          <a:p>
            <a:r>
              <a:rPr lang="en-US" dirty="0"/>
              <a:t>Faster R-CNN produces an order of magnitude more FP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YOLOv3 performs the best on PL2K,</a:t>
            </a:r>
            <a:br>
              <a:rPr lang="en-US" dirty="0"/>
            </a:br>
            <a:r>
              <a:rPr lang="en-US" dirty="0"/>
              <a:t>but the worst on FlickrLogos-32</a:t>
            </a:r>
          </a:p>
          <a:p>
            <a:r>
              <a:rPr lang="en-US" dirty="0"/>
              <a:t>SSD has the highest recall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FFD2-3334-0E4E-864D-502A6487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A4FC-7E7D-8C4B-B95E-32C5E763F58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46DC13-CE1B-874B-97B1-CC5E49955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00" y="2939803"/>
            <a:ext cx="6723770" cy="96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6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1E89FF-7776-B742-8229-48687791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40" y="4224615"/>
            <a:ext cx="4950625" cy="2281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1D5F1C-6CB7-674C-AAB4-83F8B0AF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Few-shot logo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84702-8F04-4645-8B25-E27081775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32" y="2192784"/>
            <a:ext cx="10575473" cy="17907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Distance metric learning using proxy embeddings</a:t>
            </a:r>
          </a:p>
          <a:p>
            <a:pPr lvl="1"/>
            <a:r>
              <a:rPr lang="en-US" dirty="0"/>
              <a:t>Reformulate triplet loss using small batches without sampling</a:t>
            </a:r>
          </a:p>
          <a:p>
            <a:pPr lvl="1"/>
            <a:r>
              <a:rPr lang="en-US" dirty="0"/>
              <a:t>Positive and negatives are replaced by proxies of the same class</a:t>
            </a:r>
          </a:p>
          <a:p>
            <a:pPr lvl="1"/>
            <a:r>
              <a:rPr lang="en-US" dirty="0"/>
              <a:t>Proxy embeddings are randomly initialized and learned during training</a:t>
            </a:r>
          </a:p>
          <a:p>
            <a:pPr lvl="1"/>
            <a:r>
              <a:rPr lang="en-US" dirty="0"/>
              <a:t>Modified SE-Resnet50 as feature extractor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8F5F4-08EE-A943-BAB2-7C93F04B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A4FC-7E7D-8C4B-B95E-32C5E763F588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BB4C0B-F031-5144-A6DB-6370F4542BEB}"/>
                  </a:ext>
                </a:extLst>
              </p:cNvPr>
              <p:cNvSpPr txBox="1"/>
              <p:nvPr/>
            </p:nvSpPr>
            <p:spPr>
              <a:xfrm>
                <a:off x="638239" y="4150451"/>
                <a:ext cx="4900957" cy="350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𝑡𝑟𝑖𝑝𝑙𝑒𝑡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BB4C0B-F031-5144-A6DB-6370F4542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39" y="4150451"/>
                <a:ext cx="4900957" cy="350160"/>
              </a:xfrm>
              <a:prstGeom prst="rect">
                <a:avLst/>
              </a:prstGeom>
              <a:blipFill>
                <a:blip r:embed="rId3"/>
                <a:stretch>
                  <a:fillRect l="-25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79F7B5-209D-634D-AF1F-0423B42B4587}"/>
                  </a:ext>
                </a:extLst>
              </p:cNvPr>
              <p:cNvSpPr txBox="1"/>
              <p:nvPr/>
            </p:nvSpPr>
            <p:spPr>
              <a:xfrm>
                <a:off x="692731" y="4667502"/>
                <a:ext cx="621901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anchor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positive pair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: set of all negatives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margin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: distance metric, e.g. L2</a:t>
                </a:r>
              </a:p>
              <a:p>
                <a:pPr lvl="1"/>
                <a:r>
                  <a:rPr lang="en-US" dirty="0"/>
                  <a:t>p: proxy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79F7B5-209D-634D-AF1F-0423B42B4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1" y="4667502"/>
                <a:ext cx="6219015" cy="2031325"/>
              </a:xfrm>
              <a:prstGeom prst="rect">
                <a:avLst/>
              </a:prstGeom>
              <a:blipFill>
                <a:blip r:embed="rId4"/>
                <a:stretch>
                  <a:fillRect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08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</TotalTime>
  <Words>394</Words>
  <Application>Microsoft Macintosh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Amazon Ember</vt:lpstr>
      <vt:lpstr>Amazon Ember Light</vt:lpstr>
      <vt:lpstr>Amazon Ember Medium</vt:lpstr>
      <vt:lpstr>Arial</vt:lpstr>
      <vt:lpstr>Calibri</vt:lpstr>
      <vt:lpstr>Cambria Math</vt:lpstr>
      <vt:lpstr>Office Theme</vt:lpstr>
      <vt:lpstr>PowerPoint Presentation</vt:lpstr>
      <vt:lpstr>Logo detection is hard</vt:lpstr>
      <vt:lpstr>Class-agnostic detector + similarity search</vt:lpstr>
      <vt:lpstr>Current public datasets are too small</vt:lpstr>
      <vt:lpstr>New dataset: PL2K</vt:lpstr>
      <vt:lpstr>New dataset: PL2K</vt:lpstr>
      <vt:lpstr>Universal logo detector</vt:lpstr>
      <vt:lpstr>Universal logo detector: results</vt:lpstr>
      <vt:lpstr>Few-shot logo identification</vt:lpstr>
      <vt:lpstr>Few-shot logo identification: results</vt:lpstr>
      <vt:lpstr>End-to-end evaluation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Gracie</dc:creator>
  <cp:lastModifiedBy>Microsoft Office User</cp:lastModifiedBy>
  <cp:revision>121</cp:revision>
  <dcterms:created xsi:type="dcterms:W3CDTF">2017-04-27T21:26:56Z</dcterms:created>
  <dcterms:modified xsi:type="dcterms:W3CDTF">2018-12-21T20:10:45Z</dcterms:modified>
</cp:coreProperties>
</file>